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90" r:id="rId4"/>
    <p:sldId id="281" r:id="rId5"/>
    <p:sldId id="282" r:id="rId6"/>
    <p:sldId id="291" r:id="rId7"/>
    <p:sldId id="283" r:id="rId8"/>
    <p:sldId id="280" r:id="rId9"/>
    <p:sldId id="288" r:id="rId10"/>
    <p:sldId id="278" r:id="rId11"/>
    <p:sldId id="285" r:id="rId12"/>
    <p:sldId id="268" r:id="rId13"/>
    <p:sldId id="276" r:id="rId14"/>
    <p:sldId id="284" r:id="rId15"/>
    <p:sldId id="287" r:id="rId1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800080"/>
    <a:srgbClr val="FFFF00"/>
    <a:srgbClr val="C0C0C0"/>
    <a:srgbClr val="C5FF99"/>
    <a:srgbClr val="99FFCC"/>
    <a:srgbClr val="CAD2F2"/>
    <a:srgbClr val="9F7A37"/>
    <a:srgbClr val="095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7033" autoAdjust="0"/>
  </p:normalViewPr>
  <p:slideViewPr>
    <p:cSldViewPr snapToGrid="0" snapToObjects="1">
      <p:cViewPr varScale="1">
        <p:scale>
          <a:sx n="83" d="100"/>
          <a:sy n="83" d="100"/>
        </p:scale>
        <p:origin x="552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7.xlsx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8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9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0.xlsx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1.xlsx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rvedv000001\Amtsleitung\Leibfarth\Haushaltsplan\2019\Darstellung%20zur%20Verwendung%20der%20Kirchensteuer%202018.xlsx" TargetMode="External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2.xlsx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3.xlsx"/><Relationship Id="rId1" Type="http://schemas.openxmlformats.org/officeDocument/2006/relationships/themeOverride" Target="../theme/themeOverrid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ELeibfarth\Documents\GroupWise\Einnahmen%20und%20Ausgaben%20des%20Verwaltungshaushalts%202020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2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4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5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edvvmsfps\Abteilungen\Amtsleitung\Intern\Abteilung%20Finanzen\Haushalt\2022\Geb&#228;udearte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/>
              <a:t>Erträge des Stadtdekanats im Ergebnishaushalt 2023 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5.640364831232733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31,02%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B32-42C4-A47D-24862951A0B4}"/>
                </c:ext>
              </c:extLst>
            </c:dLbl>
            <c:dLbl>
              <c:idx val="1"/>
              <c:layout>
                <c:manualLayout>
                  <c:x val="7.896510763725828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48,38</a:t>
                    </a:r>
                    <a:r>
                      <a:rPr lang="en-US" baseline="0"/>
                      <a:t> %</a:t>
                    </a:r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32-42C4-A47D-24862951A0B4}"/>
                </c:ext>
              </c:extLst>
            </c:dLbl>
            <c:dLbl>
              <c:idx val="2"/>
              <c:layout>
                <c:manualLayout>
                  <c:x val="1.3375272234442322E-2"/>
                  <c:y val="-3.156393329621676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0,10 %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B32-42C4-A47D-24862951A0B4}"/>
                </c:ext>
              </c:extLst>
            </c:dLbl>
            <c:dLbl>
              <c:idx val="3"/>
              <c:layout>
                <c:manualLayout>
                  <c:x val="7.896510763725828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14,19 %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B32-42C4-A47D-24862951A0B4}"/>
                </c:ext>
              </c:extLst>
            </c:dLbl>
            <c:dLbl>
              <c:idx val="4"/>
              <c:layout>
                <c:manualLayout>
                  <c:x val="5.640364831232733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1,20%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B32-42C4-A47D-24862951A0B4}"/>
                </c:ext>
              </c:extLst>
            </c:dLbl>
            <c:dLbl>
              <c:idx val="5"/>
              <c:layout>
                <c:manualLayout>
                  <c:x val="5.6403648312327338E-3"/>
                  <c:y val="2.549394518801831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0,41%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B32-42C4-A47D-24862951A0B4}"/>
                </c:ext>
              </c:extLst>
            </c:dLbl>
            <c:dLbl>
              <c:idx val="6"/>
              <c:layout>
                <c:manualLayout>
                  <c:x val="3.384218898739640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0,98%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B32-42C4-A47D-24862951A0B4}"/>
                </c:ext>
              </c:extLst>
            </c:dLbl>
            <c:dLbl>
              <c:idx val="7"/>
              <c:layout>
                <c:manualLayout>
                  <c:x val="4.512291864986187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1,28</a:t>
                    </a:r>
                    <a:r>
                      <a:rPr lang="en-US" baseline="0"/>
                      <a:t>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32-42C4-A47D-24862951A0B4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3,73%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B32-42C4-A47D-24862951A0B4}"/>
                </c:ext>
              </c:extLst>
            </c:dLbl>
            <c:spPr>
              <a:solidFill>
                <a:schemeClr val="accent3">
                  <a:lumMod val="40000"/>
                  <a:lumOff val="60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Tabelle1!$A$9:$A$17</c:f>
              <c:strCache>
                <c:ptCount val="9"/>
                <c:pt idx="0">
                  <c:v>Steuern, Zuweisungen
und Umlagen</c:v>
                </c:pt>
                <c:pt idx="1">
                  <c:v>Zuschüsse</c:v>
                </c:pt>
                <c:pt idx="2">
                  <c:v>Spenden, Sammlungen</c:v>
                </c:pt>
                <c:pt idx="3">
                  <c:v>Entgelte für öffentliche Leistungen oder 
Einrichtungen, sonstige privatrechtliche Leistungsentgelte</c:v>
                </c:pt>
                <c:pt idx="4">
                  <c:v>Kostenerstattungen</c:v>
                </c:pt>
                <c:pt idx="5">
                  <c:v>Zinsen und ähnliche Erträge</c:v>
                </c:pt>
                <c:pt idx="6">
                  <c:v>aufgelöste Investitionszuwendungen</c:v>
                </c:pt>
                <c:pt idx="7">
                  <c:v>aktivierte Eigenleistungen 
und Bestandsveränderungen</c:v>
                </c:pt>
                <c:pt idx="8">
                  <c:v>sonstige öffentliche Erträge</c:v>
                </c:pt>
              </c:strCache>
            </c:strRef>
          </c:cat>
          <c:val>
            <c:numRef>
              <c:f>Tabelle1!$B$9:$B$17</c:f>
              <c:numCache>
                <c:formatCode>_("€"* #,##0.00_);_("€"* \(#,##0.00\);_("€"* "-"??_);_(@_)</c:formatCode>
                <c:ptCount val="9"/>
                <c:pt idx="0">
                  <c:v>20777400</c:v>
                </c:pt>
                <c:pt idx="1">
                  <c:v>32402400</c:v>
                </c:pt>
                <c:pt idx="2">
                  <c:v>66500</c:v>
                </c:pt>
                <c:pt idx="3">
                  <c:v>9506500</c:v>
                </c:pt>
                <c:pt idx="4">
                  <c:v>802300</c:v>
                </c:pt>
                <c:pt idx="5">
                  <c:v>271300</c:v>
                </c:pt>
                <c:pt idx="6">
                  <c:v>657200</c:v>
                </c:pt>
                <c:pt idx="8">
                  <c:v>2497000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B32-42C4-A47D-24862951A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8520064"/>
        <c:axId val="98838016"/>
        <c:axId val="0"/>
      </c:bar3DChart>
      <c:catAx>
        <c:axId val="985200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98838016"/>
        <c:crosses val="autoZero"/>
        <c:auto val="1"/>
        <c:lblAlgn val="ctr"/>
        <c:lblOffset val="100"/>
        <c:noMultiLvlLbl val="0"/>
      </c:catAx>
      <c:valAx>
        <c:axId val="98838016"/>
        <c:scaling>
          <c:orientation val="minMax"/>
        </c:scaling>
        <c:delete val="0"/>
        <c:axPos val="b"/>
        <c:majorGridlines/>
        <c:numFmt formatCode="_(&quot;€&quot;* #,##0_);_(&quot;€&quot;* \(#,##0\);_(&quot;€&quot;* &quot;-&quot;_);_(@_)" sourceLinked="0"/>
        <c:majorTickMark val="out"/>
        <c:minorTickMark val="none"/>
        <c:tickLblPos val="nextTo"/>
        <c:crossAx val="985200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131625301413811E-2"/>
          <c:y val="6.6832232021780361E-2"/>
          <c:w val="0.90818081652297344"/>
          <c:h val="0.88867868816339668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9760384"/>
        <c:axId val="159761920"/>
      </c:barChart>
      <c:catAx>
        <c:axId val="15976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9761920"/>
        <c:crosses val="autoZero"/>
        <c:auto val="1"/>
        <c:lblAlgn val="ctr"/>
        <c:lblOffset val="100"/>
        <c:noMultiLvlLbl val="0"/>
      </c:catAx>
      <c:valAx>
        <c:axId val="159761920"/>
        <c:scaling>
          <c:orientation val="minMax"/>
        </c:scaling>
        <c:delete val="0"/>
        <c:axPos val="l"/>
        <c:majorGridlines/>
        <c:numFmt formatCode="#,##0\ &quot;€&quot;" sourceLinked="1"/>
        <c:majorTickMark val="none"/>
        <c:minorTickMark val="none"/>
        <c:tickLblPos val="nextTo"/>
        <c:crossAx val="159760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Myriad Pro" pitchFamily="34" charset="0"/>
          <a:cs typeface="Arial" panose="020B0604020202020204" pitchFamily="34" charset="0"/>
        </a:defRPr>
      </a:pPr>
      <a:endParaRPr lang="de-DE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Entwicklung der Zuweisung  des Katholischen Stadtdekanats </a:t>
            </a:r>
          </a:p>
          <a:p>
            <a:pPr>
              <a:defRPr sz="1200"/>
            </a:pPr>
            <a:r>
              <a:rPr lang="en-US" sz="1200"/>
              <a:t>an die Gesamtkirchengemeinden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'Ausgaben (angepasst)'!$B$2</c:f>
              <c:strCache>
                <c:ptCount val="1"/>
                <c:pt idx="0">
                  <c:v>Betrag</c:v>
                </c:pt>
              </c:strCache>
            </c:strRef>
          </c:tx>
          <c:spPr>
            <a:pattFill prst="pct7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c:spPr>
          <c:invertIfNegative val="0"/>
          <c:dLbls>
            <c:dLbl>
              <c:idx val="0"/>
              <c:layout>
                <c:manualLayout>
                  <c:x val="0"/>
                  <c:y val="-1.76893329700751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0B-4A60-812E-F84C14363156}"/>
                </c:ext>
              </c:extLst>
            </c:dLbl>
            <c:dLbl>
              <c:idx val="1"/>
              <c:layout>
                <c:manualLayout>
                  <c:x val="0"/>
                  <c:y val="-1.59809683896865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0B-4A60-812E-F84C14363156}"/>
                </c:ext>
              </c:extLst>
            </c:dLbl>
            <c:dLbl>
              <c:idx val="5"/>
              <c:layout>
                <c:manualLayout>
                  <c:x val="1.2410797393731638E-3"/>
                  <c:y val="-1.78910886318895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0B-4A60-812E-F84C14363156}"/>
                </c:ext>
              </c:extLst>
            </c:dLbl>
            <c:dLbl>
              <c:idx val="6"/>
              <c:layout>
                <c:manualLayout>
                  <c:x val="0"/>
                  <c:y val="-1.0734653179133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0B-4A60-812E-F84C14363156}"/>
                </c:ext>
              </c:extLst>
            </c:dLbl>
            <c:dLbl>
              <c:idx val="7"/>
              <c:layout>
                <c:manualLayout>
                  <c:x val="0"/>
                  <c:y val="-1.96801974950785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0B-4A60-812E-F84C143631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'Ausgaben (angepasst)'!$A$3:$A$15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'Ausgaben (angepasst)'!$B$3:$B$15</c:f>
              <c:numCache>
                <c:formatCode>#,##0\ "€"</c:formatCode>
                <c:ptCount val="13"/>
                <c:pt idx="0">
                  <c:v>5837735.7000000002</c:v>
                </c:pt>
                <c:pt idx="1">
                  <c:v>6159994.7000000002</c:v>
                </c:pt>
                <c:pt idx="2">
                  <c:v>6211555.4100000001</c:v>
                </c:pt>
                <c:pt idx="3">
                  <c:v>6268659.7699999996</c:v>
                </c:pt>
                <c:pt idx="4">
                  <c:v>6269211.8200000003</c:v>
                </c:pt>
                <c:pt idx="5">
                  <c:v>6280442.6600000001</c:v>
                </c:pt>
                <c:pt idx="6">
                  <c:v>6790801.1799999997</c:v>
                </c:pt>
                <c:pt idx="7">
                  <c:v>6884381.9900000002</c:v>
                </c:pt>
                <c:pt idx="8">
                  <c:v>6998269.75</c:v>
                </c:pt>
                <c:pt idx="9">
                  <c:v>7284100</c:v>
                </c:pt>
                <c:pt idx="10">
                  <c:v>6980900</c:v>
                </c:pt>
                <c:pt idx="11">
                  <c:v>7131800</c:v>
                </c:pt>
                <c:pt idx="12">
                  <c:v>7043200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0B-4A60-812E-F84C143631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3170432"/>
        <c:axId val="233171584"/>
      </c:barChart>
      <c:catAx>
        <c:axId val="23317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3171584"/>
        <c:crosses val="autoZero"/>
        <c:auto val="1"/>
        <c:lblAlgn val="ctr"/>
        <c:lblOffset val="100"/>
        <c:noMultiLvlLbl val="0"/>
      </c:catAx>
      <c:valAx>
        <c:axId val="233171584"/>
        <c:scaling>
          <c:orientation val="minMax"/>
        </c:scaling>
        <c:delete val="0"/>
        <c:axPos val="l"/>
        <c:majorGridlines/>
        <c:numFmt formatCode="#,##0\ &quot;€&quot;" sourceLinked="1"/>
        <c:majorTickMark val="none"/>
        <c:minorTickMark val="none"/>
        <c:tickLblPos val="nextTo"/>
        <c:crossAx val="2331704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Myriad Pro" pitchFamily="34" charset="0"/>
          <a:cs typeface="Arial" panose="020B0604020202020204" pitchFamily="34" charset="0"/>
        </a:defRPr>
      </a:pPr>
      <a:endParaRPr lang="de-DE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179247273830347E-2"/>
          <c:y val="0.16331063880172872"/>
          <c:w val="0.85835859878009924"/>
          <c:h val="0.80116073648688646"/>
        </c:manualLayout>
      </c:layout>
      <c:pie3DChart>
        <c:varyColors val="1"/>
        <c:ser>
          <c:idx val="0"/>
          <c:order val="0"/>
          <c:tx>
            <c:strRef>
              <c:f>'Ausgaben (angepasst)'!$B$2</c:f>
              <c:strCache>
                <c:ptCount val="1"/>
                <c:pt idx="0">
                  <c:v>Betrag</c:v>
                </c:pt>
              </c:strCache>
            </c:strRef>
          </c:tx>
          <c:spPr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explosion val="25"/>
          <c:dPt>
            <c:idx val="0"/>
            <c:bubble3D val="0"/>
            <c:spPr>
              <a:solidFill>
                <a:schemeClr val="accent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1-AD72-47CC-AFC9-677B244F7276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3-AD72-47CC-AFC9-677B244F727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5-AD72-47CC-AFC9-677B244F7276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7-AD72-47CC-AFC9-677B244F7276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9-AD72-47CC-AFC9-677B244F7276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B-AD72-47CC-AFC9-677B244F7276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D-AD72-47CC-AFC9-677B244F7276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F-AD72-47CC-AFC9-677B244F7276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11-AD72-47CC-AFC9-677B244F7276}"/>
              </c:ext>
            </c:extLst>
          </c:dPt>
          <c:dPt>
            <c:idx val="9"/>
            <c:bubble3D val="0"/>
            <c:spPr>
              <a:solidFill>
                <a:schemeClr val="accent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13-AD72-47CC-AFC9-677B244F7276}"/>
              </c:ext>
            </c:extLst>
          </c:dPt>
          <c:dLbls>
            <c:dLbl>
              <c:idx val="0"/>
              <c:layout>
                <c:manualLayout>
                  <c:x val="-0.17050914091683686"/>
                  <c:y val="-0.56250263453910365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Gemeinden</a:t>
                    </a:r>
                    <a:r>
                      <a:rPr lang="en-US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und </a:t>
                    </a:r>
                    <a:br>
                      <a:rPr lang="en-US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Gesamtkirchengemeinden</a:t>
                    </a:r>
                    <a:r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69,15%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72-47CC-AFC9-677B244F7276}"/>
                </c:ext>
              </c:extLst>
            </c:dLbl>
            <c:dLbl>
              <c:idx val="1"/>
              <c:layout>
                <c:manualLayout>
                  <c:x val="3.0435700228633067E-2"/>
                  <c:y val="7.846140087861569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Kindergärten Trägerschaft Gesamtkirchengemeinden</a:t>
                    </a:r>
                  </a:p>
                  <a:p>
                    <a:r>
                      <a:rPr lang="en-US"/>
                      <a:t>1,81%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520188970257503E-2"/>
                      <c:h val="0.191134186325518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D72-47CC-AFC9-677B244F7276}"/>
                </c:ext>
              </c:extLst>
            </c:dLbl>
            <c:dLbl>
              <c:idx val="2"/>
              <c:layout>
                <c:manualLayout>
                  <c:x val="-1.6887680136733901E-2"/>
                  <c:y val="-1.5979042093422532E-2"/>
                </c:manualLayout>
              </c:layout>
              <c:tx>
                <c:rich>
                  <a:bodyPr/>
                  <a:lstStyle/>
                  <a:p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Caritasverband </a:t>
                    </a:r>
                    <a:b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für Stuttgart e.V.
10,24%</a:t>
                    </a:r>
                    <a:endParaRPr lang="de-DE"/>
                  </a:p>
                </c:rich>
              </c:tx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72-47CC-AFC9-677B244F7276}"/>
                </c:ext>
              </c:extLst>
            </c:dLbl>
            <c:dLbl>
              <c:idx val="3"/>
              <c:layout>
                <c:manualLayout>
                  <c:x val="-2.061145845661301E-2"/>
                  <c:y val="1.2820217372765726E-2"/>
                </c:manualLayout>
              </c:layout>
              <c:tx>
                <c:rich>
                  <a:bodyPr/>
                  <a:lstStyle/>
                  <a:p>
                    <a:fld id="{AB81DCCB-6996-4E39-B90B-62FEADC4547A}" type="CATEGORYNAME">
                      <a:rPr lang="en-US"/>
                      <a:pPr/>
                      <a:t>[RUBRIKENNAME]</a:t>
                    </a:fld>
                    <a:r>
                      <a:rPr lang="en-US" baseline="0"/>
                      <a:t>
5,20%</a:t>
                    </a:r>
                  </a:p>
                </c:rich>
              </c:tx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212968735843588E-2"/>
                      <c:h val="6.03581641027953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D72-47CC-AFC9-677B244F7276}"/>
                </c:ext>
              </c:extLst>
            </c:dLbl>
            <c:dLbl>
              <c:idx val="4"/>
              <c:layout>
                <c:manualLayout>
                  <c:x val="-2.8209348053494947E-2"/>
                  <c:y val="-1.973334912083358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Trauerzentrum
1,66%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D72-47CC-AFC9-677B244F7276}"/>
                </c:ext>
              </c:extLst>
            </c:dLbl>
            <c:dLbl>
              <c:idx val="5"/>
              <c:layout>
                <c:manualLayout>
                  <c:x val="9.578663298191941E-3"/>
                  <c:y val="-2.1983186312237286E-2"/>
                </c:manualLayout>
              </c:layout>
              <c:tx>
                <c:rich>
                  <a:bodyPr/>
                  <a:lstStyle/>
                  <a:p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Haus der</a:t>
                    </a:r>
                    <a:b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Katholischen Kirche
3,32%</a:t>
                    </a:r>
                    <a:endParaRPr lang="de-DE"/>
                  </a:p>
                </c:rich>
              </c:tx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D72-47CC-AFC9-677B244F7276}"/>
                </c:ext>
              </c:extLst>
            </c:dLbl>
            <c:dLbl>
              <c:idx val="6"/>
              <c:layout>
                <c:manualLayout>
                  <c:x val="-4.7238736776700582E-2"/>
                  <c:y val="-5.131229648925463E-2"/>
                </c:manualLayout>
              </c:layout>
              <c:tx>
                <c:rich>
                  <a:bodyPr/>
                  <a:lstStyle/>
                  <a:p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Gesellschaften für </a:t>
                    </a:r>
                    <a:b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mobile Jugendarbeit
1,78%</a:t>
                    </a:r>
                    <a:endParaRPr lang="de-DE"/>
                  </a:p>
                </c:rich>
              </c:tx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D72-47CC-AFC9-677B244F7276}"/>
                </c:ext>
              </c:extLst>
            </c:dLbl>
            <c:dLbl>
              <c:idx val="7"/>
              <c:layout>
                <c:manualLayout>
                  <c:x val="4.4733465444474811E-2"/>
                  <c:y val="-3.766254218222722E-2"/>
                </c:manualLayout>
              </c:layout>
              <c:tx>
                <c:rich>
                  <a:bodyPr/>
                  <a:lstStyle/>
                  <a:p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Sonstige Einrichtungen und Dienste </a:t>
                    </a:r>
                    <a:b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(Ferienwaldheime, Keb, BdKJ, SKF etc.)
3,14%</a:t>
                    </a:r>
                    <a:endParaRPr lang="de-DE"/>
                  </a:p>
                </c:rich>
              </c:tx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D72-47CC-AFC9-677B244F7276}"/>
                </c:ext>
              </c:extLst>
            </c:dLbl>
            <c:dLbl>
              <c:idx val="8"/>
              <c:layout>
                <c:manualLayout>
                  <c:x val="4.6749142122359526E-2"/>
                  <c:y val="-2.9470368835474513E-2"/>
                </c:manualLayout>
              </c:layout>
              <c:tx>
                <c:rich>
                  <a:bodyPr/>
                  <a:lstStyle/>
                  <a:p>
                    <a:fld id="{DA63EFF2-DAA4-4EE6-B144-D174EEB859C2}" type="CATEGORYNAME">
                      <a:rPr lang="en-US"/>
                      <a:pPr/>
                      <a:t>[RUBRIKENNAME]</a:t>
                    </a:fld>
                    <a:r>
                      <a:rPr lang="en-US" baseline="0"/>
                      <a:t>
1,66%</a:t>
                    </a:r>
                  </a:p>
                </c:rich>
              </c:tx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AD72-47CC-AFC9-677B244F7276}"/>
                </c:ext>
              </c:extLst>
            </c:dLbl>
            <c:dLbl>
              <c:idx val="9"/>
              <c:layout>
                <c:manualLayout>
                  <c:x val="8.6604827248432187E-2"/>
                  <c:y val="-5.498075898407436E-3"/>
                </c:manualLayout>
              </c:layout>
              <c:tx>
                <c:rich>
                  <a:bodyPr/>
                  <a:lstStyle/>
                  <a:p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Kindergärten in freier </a:t>
                    </a:r>
                    <a:b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de-DE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katholischer Trägerschaft
2,04%</a:t>
                    </a:r>
                    <a:endParaRPr lang="de-DE"/>
                  </a:p>
                </c:rich>
              </c:tx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D72-47CC-AFC9-677B244F72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cap="none" baseline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1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'Ausgaben (angepasst)'!$A$3:$A$12</c:f>
              <c:strCache>
                <c:ptCount val="10"/>
                <c:pt idx="0">
                  <c:v>Gesamtkirchengemeinden</c:v>
                </c:pt>
                <c:pt idx="1">
                  <c:v>Kindergärten in Trägerschaft der Kirchengemeinden</c:v>
                </c:pt>
                <c:pt idx="2">
                  <c:v>Caritasverband für Stuttgart e.V.</c:v>
                </c:pt>
                <c:pt idx="3">
                  <c:v>Hospiz St. Martin</c:v>
                </c:pt>
                <c:pt idx="4">
                  <c:v>Trauerzentrum</c:v>
                </c:pt>
                <c:pt idx="5">
                  <c:v>Haus der Katholischen Kirche</c:v>
                </c:pt>
                <c:pt idx="6">
                  <c:v>Gesellschaften für mobile Jugendarbeit</c:v>
                </c:pt>
                <c:pt idx="7">
                  <c:v>Sonstige Einrichtungen und Dienste (Ferienwaldheime, Keb, BdKJ, SKF etc.)</c:v>
                </c:pt>
                <c:pt idx="8">
                  <c:v>Kirchenmusik</c:v>
                </c:pt>
                <c:pt idx="9">
                  <c:v>Kindergärten in freier katholischer Trägerschaft</c:v>
                </c:pt>
              </c:strCache>
            </c:strRef>
          </c:cat>
          <c:val>
            <c:numRef>
              <c:f>'Ausgaben (angepasst)'!$B$3:$B$12</c:f>
              <c:numCache>
                <c:formatCode>#,##0\ "€"</c:formatCode>
                <c:ptCount val="10"/>
                <c:pt idx="0">
                  <c:v>7043200</c:v>
                </c:pt>
                <c:pt idx="1">
                  <c:v>184200</c:v>
                </c:pt>
                <c:pt idx="2">
                  <c:v>1042600</c:v>
                </c:pt>
                <c:pt idx="3">
                  <c:v>529600</c:v>
                </c:pt>
                <c:pt idx="4">
                  <c:v>168700</c:v>
                </c:pt>
                <c:pt idx="5">
                  <c:v>338400</c:v>
                </c:pt>
                <c:pt idx="6">
                  <c:v>181600</c:v>
                </c:pt>
                <c:pt idx="7">
                  <c:v>320300</c:v>
                </c:pt>
                <c:pt idx="8">
                  <c:v>169000</c:v>
                </c:pt>
                <c:pt idx="9">
                  <c:v>208000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D72-47CC-AFC9-677B244F7276}"/>
            </c:ext>
          </c:extLst>
        </c:ser>
        <c:ser>
          <c:idx val="1"/>
          <c:order val="1"/>
          <c:tx>
            <c:strRef>
              <c:f>'Ausgaben (angepasst)'!$C$2</c:f>
              <c:strCache>
                <c:ptCount val="1"/>
                <c:pt idx="0">
                  <c:v>Spalte1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'Ausgaben (angepasst)'!$A$3:$A$12</c:f>
              <c:strCache>
                <c:ptCount val="10"/>
                <c:pt idx="0">
                  <c:v>Gesamtkirchengemeinden</c:v>
                </c:pt>
                <c:pt idx="1">
                  <c:v>Kindergärten in Trägerschaft der Kirchengemeinden</c:v>
                </c:pt>
                <c:pt idx="2">
                  <c:v>Caritasverband für Stuttgart e.V.</c:v>
                </c:pt>
                <c:pt idx="3">
                  <c:v>Hospiz St. Martin</c:v>
                </c:pt>
                <c:pt idx="4">
                  <c:v>Trauerzentrum</c:v>
                </c:pt>
                <c:pt idx="5">
                  <c:v>Haus der Katholischen Kirche</c:v>
                </c:pt>
                <c:pt idx="6">
                  <c:v>Gesellschaften für mobile Jugendarbeit</c:v>
                </c:pt>
                <c:pt idx="7">
                  <c:v>Sonstige Einrichtungen und Dienste (Ferienwaldheime, Keb, BdKJ, SKF etc.)</c:v>
                </c:pt>
                <c:pt idx="8">
                  <c:v>Kirchenmusik</c:v>
                </c:pt>
                <c:pt idx="9">
                  <c:v>Kindergärten in freier katholischer Trägerschaft</c:v>
                </c:pt>
              </c:strCache>
            </c:strRef>
          </c:cat>
          <c:val>
            <c:numRef>
              <c:f>'Ausgaben (angepasst)'!$C$3:$C$12</c:f>
              <c:numCache>
                <c:formatCode>0.00%</c:formatCode>
                <c:ptCount val="10"/>
                <c:pt idx="0">
                  <c:v>0.69148601947847943</c:v>
                </c:pt>
                <c:pt idx="1">
                  <c:v>1.8084354382657871E-2</c:v>
                </c:pt>
                <c:pt idx="2">
                  <c:v>0.10236019478479422</c:v>
                </c:pt>
                <c:pt idx="3">
                  <c:v>5.1994973295633053E-2</c:v>
                </c:pt>
                <c:pt idx="4">
                  <c:v>1.6562598177819667E-2</c:v>
                </c:pt>
                <c:pt idx="5">
                  <c:v>3.3223374175306318E-2</c:v>
                </c:pt>
                <c:pt idx="6">
                  <c:v>1.7829092051523721E-2</c:v>
                </c:pt>
                <c:pt idx="7">
                  <c:v>3.1446355639333963E-2</c:v>
                </c:pt>
                <c:pt idx="8">
                  <c:v>1.6592051523719762E-2</c:v>
                </c:pt>
                <c:pt idx="9">
                  <c:v>2.0420986490732013E-2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AD72-47CC-AFC9-677B244F727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 der Rücklagen 2010 - 2022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'Tabelle1 (angepasst)'!$A$3</c:f>
              <c:strCache>
                <c:ptCount val="1"/>
              </c:strCache>
            </c:strRef>
          </c:tx>
          <c:invertIfNegative val="0"/>
          <c:cat>
            <c:numRef>
              <c:f>'Tabelle1 (angepasst)'!$B$3:$N$3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'Tabelle1 (angepasst)'!$B$3:$M$3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BF-4102-AE09-DCFCD1DDE2C4}"/>
            </c:ext>
          </c:extLst>
        </c:ser>
        <c:ser>
          <c:idx val="1"/>
          <c:order val="1"/>
          <c:tx>
            <c:strRef>
              <c:f>'Tabelle1 (angepasst)'!$A$9</c:f>
              <c:strCache>
                <c:ptCount val="1"/>
                <c:pt idx="0">
                  <c:v>Summe Rücklagen</c:v>
                </c:pt>
              </c:strCache>
            </c:strRef>
          </c:tx>
          <c:invertIfNegative val="0"/>
          <c:cat>
            <c:numRef>
              <c:f>'Tabelle1 (angepasst)'!$B$3:$N$3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'Tabelle1 (angepasst)'!$B$9:$N$9</c:f>
              <c:numCache>
                <c:formatCode>_-* #,##0.00\ [$€-407]_-;\-* #,##0.00\ [$€-407]_-;_-* "-"??\ [$€-407]_-;_-@_-</c:formatCode>
                <c:ptCount val="13"/>
                <c:pt idx="0">
                  <c:v>12449456.82</c:v>
                </c:pt>
                <c:pt idx="1">
                  <c:v>6862899.4400000004</c:v>
                </c:pt>
                <c:pt idx="2">
                  <c:v>9225610.0299999993</c:v>
                </c:pt>
                <c:pt idx="3">
                  <c:v>7685317.5700000012</c:v>
                </c:pt>
                <c:pt idx="4">
                  <c:v>12927374.939999999</c:v>
                </c:pt>
                <c:pt idx="5">
                  <c:v>15225723.399999999</c:v>
                </c:pt>
                <c:pt idx="6">
                  <c:v>18934805.830000002</c:v>
                </c:pt>
                <c:pt idx="7">
                  <c:v>19340277.080000002</c:v>
                </c:pt>
                <c:pt idx="8">
                  <c:v>16547864.199999999</c:v>
                </c:pt>
                <c:pt idx="9">
                  <c:v>14241357.939999999</c:v>
                </c:pt>
                <c:pt idx="10">
                  <c:v>18845532.790000003</c:v>
                </c:pt>
                <c:pt idx="11">
                  <c:v>19821296.350000001</c:v>
                </c:pt>
                <c:pt idx="12" formatCode="_(&quot;€&quot;* #,##0.00_);_(&quot;€&quot;* \(#,##0.00\);_(&quot;€&quot;* &quot;-&quot;??_);_(@_)">
                  <c:v>20028192.260000002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BF-4102-AE09-DCFCD1DDE2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131136"/>
        <c:axId val="205137024"/>
      </c:barChart>
      <c:catAx>
        <c:axId val="20513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5137024"/>
        <c:crosses val="autoZero"/>
        <c:auto val="1"/>
        <c:lblAlgn val="ctr"/>
        <c:lblOffset val="100"/>
        <c:noMultiLvlLbl val="0"/>
      </c:catAx>
      <c:valAx>
        <c:axId val="205137024"/>
        <c:scaling>
          <c:orientation val="minMax"/>
        </c:scaling>
        <c:delete val="0"/>
        <c:axPos val="l"/>
        <c:majorGridlines/>
        <c:numFmt formatCode="_-* #,##0\ [$€-407]_-;\-* #,##0\ [$€-407]_-;_-* &quot;-&quot;\ [$€-407]_-;_-@_-" sourceLinked="0"/>
        <c:majorTickMark val="out"/>
        <c:minorTickMark val="none"/>
        <c:tickLblPos val="nextTo"/>
        <c:crossAx val="2051311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Entwicklung Schuldenstand 2010 - 2023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'Tabelle1 (angepasst)'!$A$14</c:f>
              <c:strCache>
                <c:ptCount val="1"/>
                <c:pt idx="0">
                  <c:v>Schulden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numRef>
              <c:f>'Tabelle1 (angepasst)'!$B$13:$O$13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'Tabelle1 (angepasst)'!$B$14:$O$14</c:f>
              <c:numCache>
                <c:formatCode>_-* #,##0.00\ [$€-407]_-;\-* #,##0.00\ [$€-407]_-;_-* "-"??\ [$€-407]_-;_-@_-</c:formatCode>
                <c:ptCount val="14"/>
                <c:pt idx="0">
                  <c:v>7860448.9800000004</c:v>
                </c:pt>
                <c:pt idx="1">
                  <c:v>4775339.6500000004</c:v>
                </c:pt>
                <c:pt idx="2">
                  <c:v>4706342.24</c:v>
                </c:pt>
                <c:pt idx="3">
                  <c:v>4445077.28</c:v>
                </c:pt>
                <c:pt idx="4">
                  <c:v>3990503.95</c:v>
                </c:pt>
                <c:pt idx="5">
                  <c:v>4105077.31</c:v>
                </c:pt>
                <c:pt idx="6">
                  <c:v>3418479</c:v>
                </c:pt>
                <c:pt idx="7">
                  <c:v>3201530.39</c:v>
                </c:pt>
                <c:pt idx="8">
                  <c:v>2993056.67</c:v>
                </c:pt>
                <c:pt idx="9">
                  <c:v>2781767.98</c:v>
                </c:pt>
                <c:pt idx="10">
                  <c:v>2575287.7599999998</c:v>
                </c:pt>
                <c:pt idx="11">
                  <c:v>2393488.75</c:v>
                </c:pt>
                <c:pt idx="12">
                  <c:v>2188788.75</c:v>
                </c:pt>
                <c:pt idx="13">
                  <c:v>1987188.75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E0-4D2A-8E61-4535D57D2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018880"/>
        <c:axId val="149020672"/>
      </c:barChart>
      <c:catAx>
        <c:axId val="14901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9020672"/>
        <c:crosses val="autoZero"/>
        <c:auto val="1"/>
        <c:lblAlgn val="ctr"/>
        <c:lblOffset val="100"/>
        <c:noMultiLvlLbl val="0"/>
      </c:catAx>
      <c:valAx>
        <c:axId val="149020672"/>
        <c:scaling>
          <c:orientation val="minMax"/>
        </c:scaling>
        <c:delete val="0"/>
        <c:axPos val="l"/>
        <c:majorGridlines/>
        <c:numFmt formatCode="_-* #,##0\ [$€-407]_-;\-* #,##0\ [$€-407]_-;_-* &quot;-&quot;\ [$€-407]_-;_-@_-" sourceLinked="0"/>
        <c:majorTickMark val="none"/>
        <c:minorTickMark val="none"/>
        <c:tickLblPos val="nextTo"/>
        <c:crossAx val="14901888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>
          <a:latin typeface="Myriad Pro" pitchFamily="34" charset="0"/>
        </a:defRPr>
      </a:pPr>
      <a:endParaRPr lang="de-DE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2138395815387887"/>
          <c:w val="0.91873531765976058"/>
          <c:h val="0.7480349177820032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>
        <c:manualLayout>
          <c:xMode val="edge"/>
          <c:yMode val="edge"/>
          <c:x val="2.5166694588708322E-2"/>
          <c:y val="1.4354066985645933E-2"/>
          <c:w val="0.93548221365946282"/>
          <c:h val="0.126193158271484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Verwendung der Kirchensteuer im Jahr 2022</a:t>
            </a:r>
          </a:p>
        </c:rich>
      </c:tx>
      <c:layout/>
      <c:overlay val="1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Tabelle1!$A$6</c:f>
              <c:strCache>
                <c:ptCount val="1"/>
                <c:pt idx="0">
                  <c:v>Darstellung zur Verwendung der Kirchensteuer im Jahr 2022</c:v>
                </c:pt>
              </c:strCache>
            </c:strRef>
          </c:tx>
          <c:explosion val="25"/>
          <c:dPt>
            <c:idx val="2"/>
            <c:bubble3D val="0"/>
            <c:spPr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7CC6-4E0A-B666-8574BEA6E310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2%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CC6-4E0A-B666-8574BEA6E310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7%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CC6-4E0A-B666-8574BEA6E310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27%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CC6-4E0A-B666-8574BEA6E310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25%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CC6-4E0A-B666-8574BEA6E31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Tabelle1!$A$10:$A$19</c:f>
              <c:strCache>
                <c:ptCount val="10"/>
                <c:pt idx="0">
                  <c:v>Pastoral Kirchengemeinden</c:v>
                </c:pt>
                <c:pt idx="1">
                  <c:v>Pastorale Dienste und Einrichtungen Stadtdekanat</c:v>
                </c:pt>
                <c:pt idx="2">
                  <c:v>Kindertagesstätten und Waldheime</c:v>
                </c:pt>
                <c:pt idx="3">
                  <c:v>Haus der Kath. Kirche</c:v>
                </c:pt>
                <c:pt idx="4">
                  <c:v>Gemeindehäuser</c:v>
                </c:pt>
                <c:pt idx="5">
                  <c:v>Gemeindecaritas Caritasverband für Stuttgart e.V.</c:v>
                </c:pt>
                <c:pt idx="6">
                  <c:v>Kirchenmusik, Kultur</c:v>
                </c:pt>
                <c:pt idx="7">
                  <c:v>Leitung, Verwaltung, Organisation, Pfarrbüro, Pfarrhäuser</c:v>
                </c:pt>
                <c:pt idx="8">
                  <c:v>Investitionen Stadtdekanat und Kirchengemeinden</c:v>
                </c:pt>
                <c:pt idx="9">
                  <c:v>Kirchensteuerzuweisung</c:v>
                </c:pt>
              </c:strCache>
            </c:strRef>
          </c:cat>
          <c:val>
            <c:numRef>
              <c:f>Tabelle1!$F$10:$F$18</c:f>
              <c:numCache>
                <c:formatCode>_("€"* #,##0.00_);_("€"* \(#,##0.00\);_("€"* "-"??_);_(@_)</c:formatCode>
                <c:ptCount val="9"/>
                <c:pt idx="0">
                  <c:v>2155450</c:v>
                </c:pt>
                <c:pt idx="1">
                  <c:v>376000</c:v>
                </c:pt>
                <c:pt idx="2">
                  <c:v>1533600</c:v>
                </c:pt>
                <c:pt idx="3">
                  <c:v>338400</c:v>
                </c:pt>
                <c:pt idx="4">
                  <c:v>1883600</c:v>
                </c:pt>
                <c:pt idx="5">
                  <c:v>962700</c:v>
                </c:pt>
                <c:pt idx="6">
                  <c:v>1171250</c:v>
                </c:pt>
                <c:pt idx="7">
                  <c:v>4735900</c:v>
                </c:pt>
                <c:pt idx="8">
                  <c:v>4497300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C6-4E0A-B666-8574BEA6E310}"/>
            </c:ext>
          </c:extLst>
        </c:ser>
        <c:ser>
          <c:idx val="1"/>
          <c:order val="1"/>
          <c:tx>
            <c:strRef>
              <c:f>Tabelle1!$A$10:$A$19</c:f>
              <c:strCache>
                <c:ptCount val="10"/>
                <c:pt idx="0">
                  <c:v>Pastoral Kirchengemeinden</c:v>
                </c:pt>
                <c:pt idx="1">
                  <c:v>Pastorale Dienste und Einrichtungen Stadtdekanat</c:v>
                </c:pt>
                <c:pt idx="2">
                  <c:v>Kindertagesstätten und Waldheime</c:v>
                </c:pt>
                <c:pt idx="3">
                  <c:v>Haus der Kath. Kirche</c:v>
                </c:pt>
                <c:pt idx="4">
                  <c:v>Gemeindehäuser</c:v>
                </c:pt>
                <c:pt idx="5">
                  <c:v>Gemeindecaritas Caritasverband für Stuttgart e.V.</c:v>
                </c:pt>
                <c:pt idx="6">
                  <c:v>Kirchenmusik, Kultur</c:v>
                </c:pt>
                <c:pt idx="7">
                  <c:v>Leitung, Verwaltung, Organisation, Pfarrbüro, Pfarrhäuser</c:v>
                </c:pt>
                <c:pt idx="8">
                  <c:v>Investitionen Stadtdekanat und Kirchengemeinden</c:v>
                </c:pt>
                <c:pt idx="9">
                  <c:v>Kirchensteuerzuweisung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Tabelle1!$A$10:$A$19</c:f>
              <c:strCache>
                <c:ptCount val="10"/>
                <c:pt idx="0">
                  <c:v>Pastoral Kirchengemeinden</c:v>
                </c:pt>
                <c:pt idx="1">
                  <c:v>Pastorale Dienste und Einrichtungen Stadtdekanat</c:v>
                </c:pt>
                <c:pt idx="2">
                  <c:v>Kindertagesstätten und Waldheime</c:v>
                </c:pt>
                <c:pt idx="3">
                  <c:v>Haus der Kath. Kirche</c:v>
                </c:pt>
                <c:pt idx="4">
                  <c:v>Gemeindehäuser</c:v>
                </c:pt>
                <c:pt idx="5">
                  <c:v>Gemeindecaritas Caritasverband für Stuttgart e.V.</c:v>
                </c:pt>
                <c:pt idx="6">
                  <c:v>Kirchenmusik, Kultur</c:v>
                </c:pt>
                <c:pt idx="7">
                  <c:v>Leitung, Verwaltung, Organisation, Pfarrbüro, Pfarrhäuser</c:v>
                </c:pt>
                <c:pt idx="8">
                  <c:v>Investitionen Stadtdekanat und Kirchengemeinden</c:v>
                </c:pt>
                <c:pt idx="9">
                  <c:v>Kirchensteuerzuweisung</c:v>
                </c:pt>
              </c:strCache>
            </c:strRef>
          </c:cat>
          <c:val>
            <c:numRef>
              <c:f>Tabelle1!$G$10:$G$18</c:f>
              <c:numCache>
                <c:formatCode>0%</c:formatCode>
                <c:ptCount val="9"/>
                <c:pt idx="0">
                  <c:v>0.12</c:v>
                </c:pt>
                <c:pt idx="1">
                  <c:v>0.02</c:v>
                </c:pt>
                <c:pt idx="2">
                  <c:v>0.09</c:v>
                </c:pt>
                <c:pt idx="3">
                  <c:v>0.02</c:v>
                </c:pt>
                <c:pt idx="4">
                  <c:v>0.11</c:v>
                </c:pt>
                <c:pt idx="5">
                  <c:v>0.05</c:v>
                </c:pt>
                <c:pt idx="6">
                  <c:v>7.0000000000000007E-2</c:v>
                </c:pt>
                <c:pt idx="7">
                  <c:v>0.27</c:v>
                </c:pt>
                <c:pt idx="8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CC6-4E0A-B666-8574BEA6E31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7810448287144287"/>
          <c:y val="0.13588844431186395"/>
          <c:w val="0.31059898174038103"/>
          <c:h val="0.8172728982386967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6301696"/>
        <c:axId val="166303232"/>
        <c:axId val="0"/>
      </c:bar3DChart>
      <c:catAx>
        <c:axId val="166301696"/>
        <c:scaling>
          <c:orientation val="minMax"/>
        </c:scaling>
        <c:delete val="1"/>
        <c:axPos val="l"/>
        <c:majorTickMark val="none"/>
        <c:minorTickMark val="none"/>
        <c:tickLblPos val="nextTo"/>
        <c:crossAx val="166303232"/>
        <c:crosses val="autoZero"/>
        <c:auto val="1"/>
        <c:lblAlgn val="ctr"/>
        <c:lblOffset val="100"/>
        <c:noMultiLvlLbl val="0"/>
      </c:catAx>
      <c:valAx>
        <c:axId val="166303232"/>
        <c:scaling>
          <c:orientation val="minMax"/>
        </c:scaling>
        <c:delete val="0"/>
        <c:axPos val="b"/>
        <c:numFmt formatCode="_(&quot;€&quot;* #,##0_);_(&quot;€&quot;* \(#,##0\);_(&quot;€&quot;* &quot;-&quot;_);_(@_)" sourceLinked="0"/>
        <c:majorTickMark val="out"/>
        <c:minorTickMark val="none"/>
        <c:tickLblPos val="nextTo"/>
        <c:crossAx val="1663016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6326656"/>
        <c:axId val="166328192"/>
        <c:axId val="0"/>
      </c:bar3DChart>
      <c:catAx>
        <c:axId val="166326656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166328192"/>
        <c:crosses val="autoZero"/>
        <c:auto val="1"/>
        <c:lblAlgn val="ctr"/>
        <c:lblOffset val="100"/>
        <c:noMultiLvlLbl val="0"/>
      </c:catAx>
      <c:valAx>
        <c:axId val="166328192"/>
        <c:scaling>
          <c:orientation val="minMax"/>
        </c:scaling>
        <c:delete val="0"/>
        <c:axPos val="b"/>
        <c:numFmt formatCode="_(&quot;€&quot;* #,##0_);_(&quot;€&quot;* \(#,##0\);_(&quot;€&quot;* &quot;-&quot;_);_(@_)" sourceLinked="0"/>
        <c:majorTickMark val="out"/>
        <c:minorTickMark val="none"/>
        <c:tickLblPos val="nextTo"/>
        <c:crossAx val="1663266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/>
              <a:t>Aufwendungen des Stadtdekanats im  Ergebnishaushalt 2023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231347358412933E-3"/>
                  <c:y val="1.1323459158066038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baseline="0"/>
                      <a:t>55,40 %</a:t>
                    </a:r>
                  </a:p>
                </c:rich>
              </c:tx>
              <c:spPr>
                <a:solidFill>
                  <a:schemeClr val="accent2">
                    <a:lumMod val="20000"/>
                    <a:lumOff val="80000"/>
                  </a:schemeClr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142003034283576E-2"/>
                      <c:h val="5.9346338608519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5A4-4613-9A63-870B03F5457B}"/>
                </c:ext>
              </c:extLst>
            </c:dLbl>
            <c:dLbl>
              <c:idx val="1"/>
              <c:layout>
                <c:manualLayout>
                  <c:x val="3.923754347025485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16,12 %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5A4-4613-9A63-870B03F5457B}"/>
                </c:ext>
              </c:extLst>
            </c:dLbl>
            <c:dLbl>
              <c:idx val="2"/>
              <c:layout>
                <c:manualLayout>
                  <c:x val="5.8856315205382276E-3"/>
                  <c:y val="-2.140672164317321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18,77 %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5A4-4613-9A63-870B03F5457B}"/>
                </c:ext>
              </c:extLst>
            </c:dLbl>
            <c:dLbl>
              <c:idx val="3"/>
              <c:layout>
                <c:manualLayout>
                  <c:x val="5.885631520538227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1,09 %</a:t>
                    </a:r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5A4-4613-9A63-870B03F5457B}"/>
                </c:ext>
              </c:extLst>
            </c:dLbl>
            <c:dLbl>
              <c:idx val="4"/>
              <c:layout>
                <c:manualLayout>
                  <c:x val="4.90469293378185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0,09 %</a:t>
                    </a:r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5A4-4613-9A63-870B03F5457B}"/>
                </c:ext>
              </c:extLst>
            </c:dLbl>
            <c:dLbl>
              <c:idx val="5"/>
              <c:layout>
                <c:manualLayout>
                  <c:x val="6.77512474210385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4,12 %</a:t>
                    </a:r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5A4-4613-9A63-870B03F5457B}"/>
                </c:ext>
              </c:extLst>
            </c:dLbl>
            <c:dLbl>
              <c:idx val="6"/>
              <c:layout>
                <c:manualLayout>
                  <c:x val="6.866570107294599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4,42 %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5A4-4613-9A63-870B03F5457B}"/>
                </c:ext>
              </c:extLst>
            </c:dLbl>
            <c:dLbl>
              <c:idx val="7"/>
              <c:layout>
                <c:manualLayout>
                  <c:x val="3.923754347025485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1,43 %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A4-4613-9A63-870B03F5457B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Tabelle1!$A$51:$A$57</c:f>
              <c:strCache>
                <c:ptCount val="7"/>
                <c:pt idx="0">
                  <c:v>Personalaufwendungen,
Versorgungsaufwendungen</c:v>
                </c:pt>
                <c:pt idx="1">
                  <c:v>Aufwendungen für Sach- und Dienstleistungen</c:v>
                </c:pt>
                <c:pt idx="2">
                  <c:v>Zuweisungen und Umlagen</c:v>
                </c:pt>
                <c:pt idx="3">
                  <c:v>Zuschüsse</c:v>
                </c:pt>
                <c:pt idx="4">
                  <c:v>Zinsen und ähnliche Aufwendungen</c:v>
                </c:pt>
                <c:pt idx="5">
                  <c:v>Abschreibungen</c:v>
                </c:pt>
                <c:pt idx="6">
                  <c:v>sonstige ordentliche Aufwendungen</c:v>
                </c:pt>
              </c:strCache>
            </c:strRef>
          </c:cat>
          <c:val>
            <c:numRef>
              <c:f>Tabelle1!$B$51:$B$57</c:f>
              <c:numCache>
                <c:formatCode>_("€"* #,##0.00_);_("€"* \(#,##0.00\);_("€"* "-"??_);_(@_)</c:formatCode>
                <c:ptCount val="7"/>
                <c:pt idx="0">
                  <c:v>36924500</c:v>
                </c:pt>
                <c:pt idx="1">
                  <c:v>10744200</c:v>
                </c:pt>
                <c:pt idx="2">
                  <c:v>12510600</c:v>
                </c:pt>
                <c:pt idx="3">
                  <c:v>725200</c:v>
                </c:pt>
                <c:pt idx="4">
                  <c:v>57000</c:v>
                </c:pt>
                <c:pt idx="5">
                  <c:v>2745800</c:v>
                </c:pt>
                <c:pt idx="6">
                  <c:v>2948100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A4-4613-9A63-870B03F54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8858880"/>
        <c:axId val="98860416"/>
        <c:axId val="0"/>
      </c:bar3DChart>
      <c:catAx>
        <c:axId val="988588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98860416"/>
        <c:crosses val="autoZero"/>
        <c:auto val="1"/>
        <c:lblAlgn val="ctr"/>
        <c:lblOffset val="100"/>
        <c:noMultiLvlLbl val="0"/>
      </c:catAx>
      <c:valAx>
        <c:axId val="98860416"/>
        <c:scaling>
          <c:orientation val="minMax"/>
          <c:max val="40000000"/>
          <c:min val="0"/>
        </c:scaling>
        <c:delete val="0"/>
        <c:axPos val="b"/>
        <c:majorGridlines/>
        <c:numFmt formatCode="_(&quot;€&quot;* #,##0_);_(&quot;€&quot;* \(#,##0\);_(&quot;€&quot;* &quot;-&quot;_);_(@_)" sourceLinked="0"/>
        <c:majorTickMark val="out"/>
        <c:minorTickMark val="none"/>
        <c:tickLblPos val="nextTo"/>
        <c:crossAx val="98858880"/>
        <c:crosses val="autoZero"/>
        <c:crossBetween val="between"/>
        <c:majorUnit val="5000000"/>
        <c:minorUnit val="1000000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Zahlungsmittelüberschuss 
Ergebnishaushalt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Tabelle1!$A$9</c:f>
              <c:strCache>
                <c:ptCount val="1"/>
                <c:pt idx="0">
                  <c:v>Zahlungsmittelüberschuss 
Ergebnishaushalt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Tabelle1!$B$8:$E$8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Tabelle1!$B$9:$E$9</c:f>
              <c:numCache>
                <c:formatCode>_("€"* #,##0.00_);_("€"* \(#,##0.00\);_("€"* "-"??_);_(@_)</c:formatCode>
                <c:ptCount val="4"/>
                <c:pt idx="0">
                  <c:v>121100</c:v>
                </c:pt>
                <c:pt idx="1">
                  <c:v>3154000</c:v>
                </c:pt>
                <c:pt idx="2">
                  <c:v>3374400</c:v>
                </c:pt>
                <c:pt idx="3">
                  <c:v>3325300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43-49E3-A4A0-2ED4D79A1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0610680"/>
        <c:axId val="400611664"/>
      </c:lineChart>
      <c:catAx>
        <c:axId val="40061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0611664"/>
        <c:crosses val="autoZero"/>
        <c:auto val="1"/>
        <c:lblAlgn val="ctr"/>
        <c:lblOffset val="100"/>
        <c:noMultiLvlLbl val="0"/>
      </c:catAx>
      <c:valAx>
        <c:axId val="40061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0610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de-DE" sz="1400"/>
              <a:t>Entwicklung Kirchensteuereinnahmen und Zuführungsrate Kath. Stadtdekanat (2010 bis 2021)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2395161613481371E-2"/>
          <c:y val="0.16018590589473597"/>
          <c:w val="0.84742305376965499"/>
          <c:h val="0.78010222510158078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978240"/>
        <c:axId val="159979776"/>
      </c:lineChart>
      <c:catAx>
        <c:axId val="15997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9979776"/>
        <c:crosses val="autoZero"/>
        <c:auto val="1"/>
        <c:lblAlgn val="ctr"/>
        <c:lblOffset val="100"/>
        <c:noMultiLvlLbl val="0"/>
      </c:catAx>
      <c:valAx>
        <c:axId val="159979776"/>
        <c:scaling>
          <c:orientation val="minMax"/>
        </c:scaling>
        <c:delete val="0"/>
        <c:axPos val="l"/>
        <c:majorGridlines/>
        <c:numFmt formatCode="#,##0\ &quot;€&quot;" sourceLinked="1"/>
        <c:majorTickMark val="none"/>
        <c:minorTickMark val="none"/>
        <c:tickLblPos val="nextTo"/>
        <c:crossAx val="15997824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23834662000583259"/>
          <c:y val="8.2118400975872308E-2"/>
          <c:w val="0.5233066666666667"/>
          <c:h val="3.1987302087766213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de-DE" sz="1400"/>
              <a:t>Entwicklung Kirchensteuereinnahmen und Zuführungsrate Kath. Stadtdekanat (2010 bis 2023)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2395161613481371E-2"/>
          <c:y val="0.16018590589473597"/>
          <c:w val="0.84742305376965499"/>
          <c:h val="0.78010222510158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Einnahmen!$B$2</c:f>
              <c:strCache>
                <c:ptCount val="1"/>
                <c:pt idx="0">
                  <c:v>Kirchensteuer</c:v>
                </c:pt>
              </c:strCache>
            </c:strRef>
          </c:tx>
          <c:spPr>
            <a:solidFill>
              <a:srgbClr val="DEBA22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DEBA22"/>
              </a:solidFill>
            </c:spPr>
            <c:extLst>
              <c:ext xmlns:c16="http://schemas.microsoft.com/office/drawing/2014/chart" uri="{C3380CC4-5D6E-409C-BE32-E72D297353CC}">
                <c16:uniqueId val="{00000001-3CEF-48F0-9E24-5239F07458BF}"/>
              </c:ext>
            </c:extLst>
          </c:dPt>
          <c:dPt>
            <c:idx val="9"/>
            <c:invertIfNegative val="0"/>
            <c:bubble3D val="0"/>
            <c:spPr>
              <a:solidFill>
                <a:srgbClr val="DEBA22"/>
              </a:solidFill>
            </c:spPr>
            <c:extLst>
              <c:ext xmlns:c16="http://schemas.microsoft.com/office/drawing/2014/chart" uri="{C3380CC4-5D6E-409C-BE32-E72D297353CC}">
                <c16:uniqueId val="{00000003-3CEF-48F0-9E24-5239F07458BF}"/>
              </c:ext>
            </c:extLst>
          </c:dPt>
          <c:dLbls>
            <c:dLbl>
              <c:idx val="1"/>
              <c:spPr/>
              <c:txPr>
                <a:bodyPr rot="-5400000" vert="horz"/>
                <a:lstStyle/>
                <a:p>
                  <a:pPr algn="ctr">
                    <a:defRPr/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CEF-48F0-9E24-5239F07458BF}"/>
                </c:ext>
              </c:extLst>
            </c:dLbl>
            <c:dLbl>
              <c:idx val="2"/>
              <c:layout>
                <c:manualLayout>
                  <c:x val="0"/>
                  <c:y val="-1.70696987310179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EF-48F0-9E24-5239F07458BF}"/>
                </c:ext>
              </c:extLst>
            </c:dLbl>
            <c:dLbl>
              <c:idx val="6"/>
              <c:layout>
                <c:manualLayout>
                  <c:x val="1.1891490430721019E-3"/>
                  <c:y val="7.58653276934132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EF-48F0-9E24-5239F07458BF}"/>
                </c:ext>
              </c:extLst>
            </c:dLbl>
            <c:dLbl>
              <c:idx val="7"/>
              <c:layout>
                <c:manualLayout>
                  <c:x val="0"/>
                  <c:y val="3.79326638467069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EF-48F0-9E24-5239F07458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Einnahmen!$A$3:$A$16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Einnahmen!$B$3:$B$16</c:f>
              <c:numCache>
                <c:formatCode>#,##0\ "€"</c:formatCode>
                <c:ptCount val="14"/>
                <c:pt idx="0">
                  <c:v>12111552</c:v>
                </c:pt>
                <c:pt idx="1">
                  <c:v>12357218</c:v>
                </c:pt>
                <c:pt idx="2">
                  <c:v>12357218</c:v>
                </c:pt>
                <c:pt idx="3">
                  <c:v>13421558</c:v>
                </c:pt>
                <c:pt idx="4">
                  <c:v>13955613</c:v>
                </c:pt>
                <c:pt idx="5">
                  <c:v>14575057</c:v>
                </c:pt>
                <c:pt idx="6">
                  <c:v>15010641</c:v>
                </c:pt>
                <c:pt idx="7">
                  <c:v>15794355</c:v>
                </c:pt>
                <c:pt idx="8">
                  <c:v>16267000</c:v>
                </c:pt>
                <c:pt idx="9">
                  <c:v>16850000</c:v>
                </c:pt>
                <c:pt idx="10">
                  <c:v>17438564</c:v>
                </c:pt>
                <c:pt idx="11">
                  <c:v>16902651</c:v>
                </c:pt>
                <c:pt idx="12">
                  <c:v>17405221</c:v>
                </c:pt>
                <c:pt idx="13">
                  <c:v>16040512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EF-48F0-9E24-5239F07458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3474048"/>
        <c:axId val="203475584"/>
      </c:barChart>
      <c:lineChart>
        <c:grouping val="standard"/>
        <c:varyColors val="0"/>
        <c:ser>
          <c:idx val="1"/>
          <c:order val="1"/>
          <c:tx>
            <c:strRef>
              <c:f>Einnahmen!$C$2</c:f>
              <c:strCache>
                <c:ptCount val="1"/>
                <c:pt idx="0">
                  <c:v>Zuführungsrate SOLL (15%) ab 2021 (17%)</c:v>
                </c:pt>
              </c:strCache>
            </c:strRef>
          </c:tx>
          <c:spPr>
            <a:ln w="76200">
              <a:solidFill>
                <a:srgbClr val="92D050"/>
              </a:solidFill>
              <a:prstDash val="sysDot"/>
            </a:ln>
          </c:spPr>
          <c:marker>
            <c:symbol val="none"/>
          </c:marker>
          <c:cat>
            <c:numRef>
              <c:f>Einnahmen!$A$3:$A$16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Einnahmen!$C$3:$C$16</c:f>
              <c:numCache>
                <c:formatCode>#,##0\ "€"</c:formatCode>
                <c:ptCount val="14"/>
                <c:pt idx="0">
                  <c:v>1816732.8</c:v>
                </c:pt>
                <c:pt idx="1">
                  <c:v>1853582.7</c:v>
                </c:pt>
                <c:pt idx="2">
                  <c:v>1853582.7</c:v>
                </c:pt>
                <c:pt idx="3">
                  <c:v>2013233.7</c:v>
                </c:pt>
                <c:pt idx="4">
                  <c:v>2093341.95</c:v>
                </c:pt>
                <c:pt idx="5">
                  <c:v>2186258.5499999998</c:v>
                </c:pt>
                <c:pt idx="6">
                  <c:v>2251596.15</c:v>
                </c:pt>
                <c:pt idx="7">
                  <c:v>2369153.25</c:v>
                </c:pt>
                <c:pt idx="8">
                  <c:v>2440050</c:v>
                </c:pt>
                <c:pt idx="9">
                  <c:v>2527500</c:v>
                </c:pt>
                <c:pt idx="10">
                  <c:v>2615784.6</c:v>
                </c:pt>
                <c:pt idx="11">
                  <c:v>2873451</c:v>
                </c:pt>
                <c:pt idx="12">
                  <c:v>2958888</c:v>
                </c:pt>
                <c:pt idx="13">
                  <c:v>2726887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CEF-48F0-9E24-5239F07458BF}"/>
            </c:ext>
          </c:extLst>
        </c:ser>
        <c:ser>
          <c:idx val="2"/>
          <c:order val="2"/>
          <c:tx>
            <c:strRef>
              <c:f>Einnahmen!$D$2</c:f>
              <c:strCache>
                <c:ptCount val="1"/>
                <c:pt idx="0">
                  <c:v>Zuführungsrate IST*</c:v>
                </c:pt>
              </c:strCache>
            </c:strRef>
          </c:tx>
          <c:spPr>
            <a:ln w="76200">
              <a:solidFill>
                <a:srgbClr val="0070C0"/>
              </a:solidFill>
              <a:prstDash val="sysDash"/>
            </a:ln>
          </c:spPr>
          <c:marker>
            <c:symbol val="none"/>
          </c:marker>
          <c:cat>
            <c:numRef>
              <c:f>Einnahmen!$A$3:$A$16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Einnahmen!$D$3:$D$16</c:f>
              <c:numCache>
                <c:formatCode>#,##0\ "€"</c:formatCode>
                <c:ptCount val="14"/>
                <c:pt idx="0">
                  <c:v>1347486.63</c:v>
                </c:pt>
                <c:pt idx="1">
                  <c:v>1847632.1</c:v>
                </c:pt>
                <c:pt idx="2">
                  <c:v>3555251.03</c:v>
                </c:pt>
                <c:pt idx="3">
                  <c:v>2017015.06</c:v>
                </c:pt>
                <c:pt idx="4">
                  <c:v>3783193.65</c:v>
                </c:pt>
                <c:pt idx="5">
                  <c:v>2819885.36</c:v>
                </c:pt>
                <c:pt idx="6">
                  <c:v>4311251.3</c:v>
                </c:pt>
                <c:pt idx="7">
                  <c:v>4536612.5999999996</c:v>
                </c:pt>
                <c:pt idx="8">
                  <c:v>2745810</c:v>
                </c:pt>
                <c:pt idx="9">
                  <c:v>3492270</c:v>
                </c:pt>
                <c:pt idx="10">
                  <c:v>4242800</c:v>
                </c:pt>
                <c:pt idx="11">
                  <c:v>3641700</c:v>
                </c:pt>
                <c:pt idx="12">
                  <c:v>4003200</c:v>
                </c:pt>
                <c:pt idx="13">
                  <c:v>75600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CEF-48F0-9E24-5239F07458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487104"/>
        <c:axId val="203485568"/>
      </c:lineChart>
      <c:catAx>
        <c:axId val="20347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3475584"/>
        <c:crosses val="autoZero"/>
        <c:auto val="1"/>
        <c:lblAlgn val="ctr"/>
        <c:lblOffset val="100"/>
        <c:noMultiLvlLbl val="0"/>
      </c:catAx>
      <c:valAx>
        <c:axId val="203475584"/>
        <c:scaling>
          <c:orientation val="minMax"/>
        </c:scaling>
        <c:delete val="0"/>
        <c:axPos val="l"/>
        <c:majorGridlines/>
        <c:numFmt formatCode="#,##0\ &quot;€&quot;" sourceLinked="1"/>
        <c:majorTickMark val="none"/>
        <c:minorTickMark val="none"/>
        <c:tickLblPos val="nextTo"/>
        <c:crossAx val="203474048"/>
        <c:crosses val="autoZero"/>
        <c:crossBetween val="between"/>
      </c:valAx>
      <c:valAx>
        <c:axId val="203485568"/>
        <c:scaling>
          <c:orientation val="minMax"/>
        </c:scaling>
        <c:delete val="1"/>
        <c:axPos val="r"/>
        <c:numFmt formatCode="#,##0\ &quot;€&quot;" sourceLinked="1"/>
        <c:majorTickMark val="out"/>
        <c:minorTickMark val="none"/>
        <c:tickLblPos val="nextTo"/>
        <c:crossAx val="203487104"/>
        <c:crosses val="max"/>
        <c:crossBetween val="between"/>
      </c:valAx>
      <c:catAx>
        <c:axId val="203487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485568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0.23834662000583259"/>
          <c:y val="8.2118400975872308E-2"/>
          <c:w val="0.5233066666666667"/>
          <c:h val="3.1987302087766213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5069165201437197"/>
          <c:y val="8.5541432363220149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Tabelle1!$B$2</c:f>
              <c:strCache>
                <c:ptCount val="1"/>
                <c:pt idx="0">
                  <c:v>Gebäudearten</c:v>
                </c:pt>
              </c:strCache>
            </c:strRef>
          </c:tx>
          <c:explosion val="25"/>
          <c:dLbls>
            <c:spPr>
              <a:solidFill>
                <a:schemeClr val="bg1">
                  <a:lumMod val="85000"/>
                </a:schemeClr>
              </a:solidFill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Tabelle1!$A$3:$A$8</c:f>
              <c:strCache>
                <c:ptCount val="6"/>
                <c:pt idx="0">
                  <c:v>Kirche</c:v>
                </c:pt>
                <c:pt idx="1">
                  <c:v>Gemeindehäuser und Jugendräume</c:v>
                </c:pt>
                <c:pt idx="2">
                  <c:v>Pfarrhäuser und Pfarrbüros</c:v>
                </c:pt>
                <c:pt idx="3">
                  <c:v>Kindertagesstätten</c:v>
                </c:pt>
                <c:pt idx="4">
                  <c:v>Waldheim</c:v>
                </c:pt>
                <c:pt idx="5">
                  <c:v>Wohngebäude</c:v>
                </c:pt>
              </c:strCache>
            </c:strRef>
          </c:cat>
          <c:val>
            <c:numRef>
              <c:f>Tabelle1!$B$3:$B$8</c:f>
              <c:numCache>
                <c:formatCode>General</c:formatCode>
                <c:ptCount val="6"/>
                <c:pt idx="0">
                  <c:v>52</c:v>
                </c:pt>
                <c:pt idx="1">
                  <c:v>68</c:v>
                </c:pt>
                <c:pt idx="2">
                  <c:v>46</c:v>
                </c:pt>
                <c:pt idx="3">
                  <c:v>60</c:v>
                </c:pt>
                <c:pt idx="4">
                  <c:v>10</c:v>
                </c:pt>
                <c:pt idx="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A0-4B4C-82E6-AE665210A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Tabelle1!$B$19</c:f>
              <c:strCache>
                <c:ptCount val="1"/>
                <c:pt idx="0">
                  <c:v>Gebäude</c:v>
                </c:pt>
              </c:strCache>
            </c:strRef>
          </c:tx>
          <c:explosion val="25"/>
          <c:dLbls>
            <c:spPr>
              <a:solidFill>
                <a:schemeClr val="bg1">
                  <a:lumMod val="85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Tabelle1!$A$20:$A$22</c:f>
              <c:strCache>
                <c:ptCount val="3"/>
                <c:pt idx="0">
                  <c:v>vor 1945</c:v>
                </c:pt>
                <c:pt idx="1">
                  <c:v>1945 - 1980</c:v>
                </c:pt>
                <c:pt idx="2">
                  <c:v>nach 1980 </c:v>
                </c:pt>
              </c:strCache>
            </c:strRef>
          </c:cat>
          <c:val>
            <c:numRef>
              <c:f>Tabelle1!$B$20:$B$22</c:f>
              <c:numCache>
                <c:formatCode>General</c:formatCode>
                <c:ptCount val="3"/>
                <c:pt idx="0">
                  <c:v>48</c:v>
                </c:pt>
                <c:pt idx="1">
                  <c:v>152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0D-4BE8-B453-01F172F2E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reieck 13">
            <a:extLst>
              <a:ext uri="{FF2B5EF4-FFF2-40B4-BE49-F238E27FC236}">
                <a16:creationId xmlns:a16="http://schemas.microsoft.com/office/drawing/2014/main" id="{03AAC563-8160-5E4D-B5E8-D2BBB65F041D}"/>
              </a:ext>
            </a:extLst>
          </p:cNvPr>
          <p:cNvSpPr/>
          <p:nvPr userDrawn="1"/>
        </p:nvSpPr>
        <p:spPr>
          <a:xfrm>
            <a:off x="-1" y="4463844"/>
            <a:ext cx="12192001" cy="2394156"/>
          </a:xfrm>
          <a:prstGeom prst="triangle">
            <a:avLst>
              <a:gd name="adj" fmla="val 999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FA7555-BE5D-9A41-B0E3-FD707B2DF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491" y="1532045"/>
            <a:ext cx="8332269" cy="1338965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8812FDA-BC86-164A-AFE9-12A5908D3E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39491" y="2871010"/>
            <a:ext cx="8332269" cy="1338965"/>
          </a:xfrm>
          <a:solidFill>
            <a:srgbClr val="095568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299FDCC-4D00-0A41-BD8A-B5AC8F4B7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6623" y="5729438"/>
            <a:ext cx="2554104" cy="6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9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AAB83-7C74-484E-BF3D-7407A8FB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A29057-F89B-4D47-8A7A-DC9E8F2A3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4334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E59D668-755D-8F4C-9C7F-8A93281FE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96C24E7-3FA3-AD42-B5D8-28A4C33C6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610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BF965-9AEC-8249-9AF1-BBF762BD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171"/>
            <a:ext cx="10515600" cy="955514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2C8CA2-FA8F-DA4B-845D-9BDDDEFB9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150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4AA269-8056-0F40-BFEB-0F4BE628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B5BB65-3397-AA4F-9F52-E3182FAF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4792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F2CBC-CA28-9845-8F93-0B66AE238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D6C5FD-7B12-3B48-8B66-0173A56A9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F1E5E0-9CFF-954C-8F1F-788072427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7512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8F4C551-CB9B-9046-B29D-13C5A106C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37FAF05-EBEF-5547-80BA-C956DEB14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EEF033F-9E97-204C-B360-AD867E42E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644170"/>
            <a:ext cx="5159375" cy="1499261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0EE38E0-4095-9E4D-8AA9-A7FE04D960DF}"/>
              </a:ext>
            </a:extLst>
          </p:cNvPr>
          <p:cNvSpPr txBox="1">
            <a:spLocks/>
          </p:cNvSpPr>
          <p:nvPr userDrawn="1"/>
        </p:nvSpPr>
        <p:spPr>
          <a:xfrm>
            <a:off x="838200" y="644171"/>
            <a:ext cx="5159375" cy="14992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i="0" dirty="0">
                <a:solidFill>
                  <a:schemeClr val="accent1"/>
                </a:solidFill>
                <a:latin typeface="+mj-lt"/>
              </a:rPr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804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7ECE0-F853-0744-8D5A-5BD98710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171"/>
            <a:ext cx="10515600" cy="955514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6113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19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5BD16-F9C9-5843-A6E1-7C45A0C41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2DC96C-0AF8-1744-AE28-955D21424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A4AFAF-05AA-9F4E-A334-C3B855151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433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4F13A-700A-A147-B131-20B51AB26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5E30F74-1C79-254F-A601-30E41DF76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4B73D3-5547-B847-95B5-55236ED1A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03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63E008-47DB-224B-BFC6-351C68E72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171"/>
            <a:ext cx="10515600" cy="9555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3D2BB8-0269-EF47-A886-2848C66C1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4950FC-F4F5-694C-8F67-B6035FA66B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53800" y="6176963"/>
            <a:ext cx="601497" cy="6014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9F3BC6-43ED-564F-9FD8-CE741EF967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8200" y="6466396"/>
            <a:ext cx="127000" cy="51594"/>
          </a:xfrm>
          <a:prstGeom prst="rect">
            <a:avLst/>
          </a:prstGeom>
        </p:spPr>
      </p:pic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DAD4D505-8269-FC45-84E5-28464A2D7FA9}"/>
              </a:ext>
            </a:extLst>
          </p:cNvPr>
          <p:cNvSpPr txBox="1">
            <a:spLocks/>
          </p:cNvSpPr>
          <p:nvPr userDrawn="1"/>
        </p:nvSpPr>
        <p:spPr>
          <a:xfrm>
            <a:off x="972778" y="6336605"/>
            <a:ext cx="1548635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Seite </a:t>
            </a:r>
            <a:fld id="{BB461702-9357-CD40-9EA2-D9937E0F53A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907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55600" indent="-3556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5"/>
        </a:buBlip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93CE3-1C31-2A44-B6C6-8772139AFB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Haushaltsplan 2023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689F0AD-FB5F-7D42-9F4D-9024657312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SDR-Sitzung am 14.12.2022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6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19991"/>
            <a:ext cx="10515600" cy="968729"/>
          </a:xfrm>
        </p:spPr>
        <p:txBody>
          <a:bodyPr>
            <a:normAutofit/>
          </a:bodyPr>
          <a:lstStyle/>
          <a:p>
            <a:r>
              <a:rPr lang="de-DE" sz="3600" dirty="0" smtClean="0"/>
              <a:t>Zuweisungen an Gesamtkirchengemeinden</a:t>
            </a:r>
            <a:endParaRPr lang="de-DE" sz="3600" dirty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366292"/>
              </p:ext>
            </p:extLst>
          </p:nvPr>
        </p:nvGraphicFramePr>
        <p:xfrm>
          <a:off x="690879" y="997347"/>
          <a:ext cx="10881361" cy="543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6408"/>
              </p:ext>
            </p:extLst>
          </p:nvPr>
        </p:nvGraphicFramePr>
        <p:xfrm>
          <a:off x="955040" y="997347"/>
          <a:ext cx="10281920" cy="529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20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Zuweisungen des Stadtdekanats 2023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5395842"/>
              </p:ext>
            </p:extLst>
          </p:nvPr>
        </p:nvGraphicFramePr>
        <p:xfrm>
          <a:off x="838200" y="1440873"/>
          <a:ext cx="10515600" cy="4736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0606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5900" y="272342"/>
            <a:ext cx="9931400" cy="955514"/>
          </a:xfrm>
        </p:spPr>
        <p:txBody>
          <a:bodyPr>
            <a:normAutofit/>
          </a:bodyPr>
          <a:lstStyle/>
          <a:p>
            <a:r>
              <a:rPr lang="de-DE" sz="4000" dirty="0" smtClean="0"/>
              <a:t>Entwicklung der Rücklagen 2010 - 2022</a:t>
            </a:r>
            <a:endParaRPr lang="de-DE" sz="4000" dirty="0"/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784543"/>
              </p:ext>
            </p:extLst>
          </p:nvPr>
        </p:nvGraphicFramePr>
        <p:xfrm>
          <a:off x="1062183" y="1512009"/>
          <a:ext cx="10086108" cy="414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7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5900" y="155028"/>
            <a:ext cx="9702800" cy="955514"/>
          </a:xfrm>
        </p:spPr>
        <p:txBody>
          <a:bodyPr>
            <a:normAutofit/>
          </a:bodyPr>
          <a:lstStyle/>
          <a:p>
            <a:r>
              <a:rPr lang="de-DE" sz="4000" dirty="0" smtClean="0"/>
              <a:t>Entwicklung der Schulden 2010 - 2023 </a:t>
            </a:r>
            <a:endParaRPr lang="de-DE" sz="4000" dirty="0"/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6639185"/>
              </p:ext>
            </p:extLst>
          </p:nvPr>
        </p:nvGraphicFramePr>
        <p:xfrm>
          <a:off x="877455" y="1110542"/>
          <a:ext cx="10538690" cy="513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22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11803"/>
              </p:ext>
            </p:extLst>
          </p:nvPr>
        </p:nvGraphicFramePr>
        <p:xfrm>
          <a:off x="838200" y="1447799"/>
          <a:ext cx="10515600" cy="476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171824"/>
              </p:ext>
            </p:extLst>
          </p:nvPr>
        </p:nvGraphicFramePr>
        <p:xfrm>
          <a:off x="939800" y="1181101"/>
          <a:ext cx="107442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395464"/>
              </p:ext>
            </p:extLst>
          </p:nvPr>
        </p:nvGraphicFramePr>
        <p:xfrm>
          <a:off x="1052945" y="1099127"/>
          <a:ext cx="10402455" cy="4969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2909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4400" b="1" dirty="0">
                <a:solidFill>
                  <a:schemeClr val="accent1"/>
                </a:solidFill>
                <a:latin typeface="+mj-lt"/>
                <a:ea typeface="+mj-ea"/>
                <a:cs typeface="Times New Roman" panose="02020603050405020304" pitchFamily="18" charset="0"/>
              </a:rPr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413679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Haushaltsplan 2023</a:t>
            </a:r>
            <a:br>
              <a:rPr lang="de-DE" dirty="0" smtClean="0"/>
            </a:br>
            <a:r>
              <a:rPr lang="de-DE" dirty="0" smtClean="0"/>
              <a:t>Katholisches Stadtdekanat Stuttgart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925529"/>
              </p:ext>
            </p:extLst>
          </p:nvPr>
        </p:nvGraphicFramePr>
        <p:xfrm>
          <a:off x="647700" y="2128158"/>
          <a:ext cx="10934700" cy="3221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7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7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3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0208">
                <a:tc>
                  <a:txBody>
                    <a:bodyPr/>
                    <a:lstStyle/>
                    <a:p>
                      <a:pPr algn="ctr" fontAlgn="b"/>
                      <a:endParaRPr lang="de-DE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Ergebnis</a:t>
                      </a:r>
                      <a:r>
                        <a:rPr lang="de-DE" sz="2200" b="1" u="none" strike="noStrike" baseline="0" dirty="0" smtClean="0">
                          <a:solidFill>
                            <a:schemeClr val="tx2"/>
                          </a:solidFill>
                          <a:effectLst/>
                        </a:rPr>
                        <a:t> 2021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Plan</a:t>
                      </a:r>
                      <a:r>
                        <a:rPr lang="de-DE" sz="2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2022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638"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Verwaltungshaushalt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57.313.621,19 €</a:t>
                      </a:r>
                      <a:r>
                        <a:rPr lang="de-DE" sz="2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62.421.100 €</a:t>
                      </a:r>
                      <a:r>
                        <a:rPr lang="de-DE" sz="2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638"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Vermögenshaushalt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 11.741.003,30</a:t>
                      </a:r>
                      <a:r>
                        <a:rPr lang="de-DE" sz="2200" b="1" u="none" strike="noStrike" baseline="0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de-DE" sz="22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€</a:t>
                      </a:r>
                      <a:endParaRPr lang="de-DE" sz="2200" b="1" i="0" u="none" strike="noStrike" baseline="0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6.994.300 €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3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Haushaltsplan 2023</a:t>
            </a:r>
            <a:br>
              <a:rPr lang="de-DE" dirty="0" smtClean="0"/>
            </a:br>
            <a:r>
              <a:rPr lang="de-DE" dirty="0" smtClean="0"/>
              <a:t>Katholisches Stadtdekanat Stuttgart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790048"/>
              </p:ext>
            </p:extLst>
          </p:nvPr>
        </p:nvGraphicFramePr>
        <p:xfrm>
          <a:off x="647700" y="2128158"/>
          <a:ext cx="10934700" cy="4213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5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3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5363">
                <a:tc>
                  <a:txBody>
                    <a:bodyPr/>
                    <a:lstStyle/>
                    <a:p>
                      <a:pPr algn="ctr" fontAlgn="b"/>
                      <a:endParaRPr lang="de-DE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Ergebnishaushalt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Finanzhaushalt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1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Erträge</a:t>
                      </a:r>
                      <a:endParaRPr lang="de-DE" sz="16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-66.980.600 €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6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Einzahlungen</a:t>
                      </a:r>
                      <a:endParaRPr lang="de-DE" sz="1600" b="1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63.850.900 €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921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Aufwendungen</a:t>
                      </a:r>
                      <a:endParaRPr lang="de-DE" sz="16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66.655.400 €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6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Auszahlungen</a:t>
                      </a:r>
                      <a:endParaRPr lang="de-DE" sz="1600" b="1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-63.729.800 €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21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Ordentliches Ergebnis</a:t>
                      </a:r>
                      <a:endParaRPr lang="de-DE" sz="1600" b="1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-325.200 €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6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Zahlungsmittelüberschuss</a:t>
                      </a:r>
                      <a:endParaRPr lang="de-DE" sz="1600" b="1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121.100 €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73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65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36196"/>
            <a:ext cx="10515600" cy="955514"/>
          </a:xfrm>
        </p:spPr>
        <p:txBody>
          <a:bodyPr>
            <a:normAutofit/>
          </a:bodyPr>
          <a:lstStyle/>
          <a:p>
            <a:r>
              <a:rPr lang="de-DE" dirty="0" smtClean="0"/>
              <a:t>Erträge im Ergebnishaushalt 2023</a:t>
            </a:r>
            <a:endParaRPr lang="de-DE" dirty="0"/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2997239"/>
              </p:ext>
            </p:extLst>
          </p:nvPr>
        </p:nvGraphicFramePr>
        <p:xfrm>
          <a:off x="300903" y="1071562"/>
          <a:ext cx="11590194" cy="471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94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01271"/>
            <a:ext cx="10515600" cy="95551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Aufwendungen im Ergebnishaushalt 2023</a:t>
            </a:r>
            <a:endParaRPr lang="de-DE" dirty="0"/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760337"/>
              </p:ext>
            </p:extLst>
          </p:nvPr>
        </p:nvGraphicFramePr>
        <p:xfrm>
          <a:off x="292099" y="1090612"/>
          <a:ext cx="11658601" cy="509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7307682"/>
              </p:ext>
            </p:extLst>
          </p:nvPr>
        </p:nvGraphicFramePr>
        <p:xfrm>
          <a:off x="300903" y="1137284"/>
          <a:ext cx="11590194" cy="471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678399"/>
              </p:ext>
            </p:extLst>
          </p:nvPr>
        </p:nvGraphicFramePr>
        <p:xfrm>
          <a:off x="838200" y="1303457"/>
          <a:ext cx="10800522" cy="4929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1667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Zahlungsmittelüberschuss Ergebnishaushalt</a:t>
            </a:r>
            <a:endParaRPr lang="de-DE" sz="32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7818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2108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542002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	</a:t>
            </a:r>
          </a:p>
        </p:txBody>
      </p:sp>
      <p:graphicFrame>
        <p:nvGraphicFramePr>
          <p:cNvPr id="7" name="Diagramm 6"/>
          <p:cNvGraphicFramePr>
            <a:graphicFrameLocks/>
          </p:cNvGraphicFramePr>
          <p:nvPr/>
        </p:nvGraphicFramePr>
        <p:xfrm>
          <a:off x="760809" y="80962"/>
          <a:ext cx="10670381" cy="6696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266699"/>
              </p:ext>
            </p:extLst>
          </p:nvPr>
        </p:nvGraphicFramePr>
        <p:xfrm>
          <a:off x="739854" y="28574"/>
          <a:ext cx="10712291" cy="6800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243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200" y="390170"/>
            <a:ext cx="10922000" cy="1413229"/>
          </a:xfrm>
        </p:spPr>
        <p:txBody>
          <a:bodyPr>
            <a:noAutofit/>
          </a:bodyPr>
          <a:lstStyle/>
          <a:p>
            <a:r>
              <a:rPr lang="de-DE" sz="3600" dirty="0" smtClean="0">
                <a:solidFill>
                  <a:srgbClr val="0070C0"/>
                </a:solidFill>
              </a:rPr>
              <a:t>Anteile Stadtdekanat an Investitionen </a:t>
            </a:r>
            <a:br>
              <a:rPr lang="de-DE" sz="3600" dirty="0" smtClean="0">
                <a:solidFill>
                  <a:srgbClr val="0070C0"/>
                </a:solidFill>
              </a:rPr>
            </a:br>
            <a:r>
              <a:rPr lang="de-DE" sz="3600" dirty="0" smtClean="0">
                <a:solidFill>
                  <a:srgbClr val="0070C0"/>
                </a:solidFill>
              </a:rPr>
              <a:t>in Gesamtkirchengemeinden nach Gebäudearten </a:t>
            </a:r>
            <a:endParaRPr lang="de-DE" sz="3600" dirty="0">
              <a:solidFill>
                <a:srgbClr val="0070C0"/>
              </a:solidFill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094932"/>
              </p:ext>
            </p:extLst>
          </p:nvPr>
        </p:nvGraphicFramePr>
        <p:xfrm>
          <a:off x="876300" y="1803399"/>
          <a:ext cx="10464801" cy="4038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63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266">
                <a:tc>
                  <a:txBody>
                    <a:bodyPr/>
                    <a:lstStyle/>
                    <a:p>
                      <a:pPr algn="l" fontAlgn="b"/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2022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2023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867">
                <a:tc>
                  <a:txBody>
                    <a:bodyPr/>
                    <a:lstStyle/>
                    <a:p>
                      <a:pPr algn="l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Kirchen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  1.591.300</a:t>
                      </a:r>
                      <a:r>
                        <a:rPr lang="de-DE" sz="2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  1.422.300</a:t>
                      </a:r>
                      <a:r>
                        <a:rPr lang="de-DE" sz="2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867">
                <a:tc>
                  <a:txBody>
                    <a:bodyPr/>
                    <a:lstStyle/>
                    <a:p>
                      <a:pPr algn="l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Pfarrbüro und Pfarrhäuser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12.100 €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Nicht mehr ausgewiesen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867">
                <a:tc>
                  <a:txBody>
                    <a:bodyPr/>
                    <a:lstStyle/>
                    <a:p>
                      <a:pPr algn="l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Gemeindehäuser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  201.300 €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  688.000</a:t>
                      </a:r>
                      <a:r>
                        <a:rPr lang="de-DE" sz="2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867">
                <a:tc>
                  <a:txBody>
                    <a:bodyPr/>
                    <a:lstStyle/>
                    <a:p>
                      <a:pPr algn="l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Kindertageseinrichtungen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  1.471.300 €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  1.434.500</a:t>
                      </a:r>
                      <a:r>
                        <a:rPr lang="de-DE" sz="2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867">
                <a:tc>
                  <a:txBody>
                    <a:bodyPr/>
                    <a:lstStyle/>
                    <a:p>
                      <a:pPr algn="l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Summe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3.276.000</a:t>
                      </a:r>
                      <a:r>
                        <a:rPr lang="de-DE" sz="2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3.544.800 €</a:t>
                      </a:r>
                      <a:endParaRPr lang="de-DE" sz="22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3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Gebäudebestand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361633"/>
              </p:ext>
            </p:extLst>
          </p:nvPr>
        </p:nvGraphicFramePr>
        <p:xfrm>
          <a:off x="838200" y="1599685"/>
          <a:ext cx="5232400" cy="4453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296148"/>
              </p:ext>
            </p:extLst>
          </p:nvPr>
        </p:nvGraphicFramePr>
        <p:xfrm>
          <a:off x="6002865" y="1972733"/>
          <a:ext cx="5291667" cy="359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7363858"/>
      </p:ext>
    </p:extLst>
  </p:cSld>
  <p:clrMapOvr>
    <a:masterClrMapping/>
  </p:clrMapOvr>
</p:sld>
</file>

<file path=ppt/theme/_rels/themeOverr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Overr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Overr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Overr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Overr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">
  <a:themeElements>
    <a:clrScheme name="Stadtdekanat 1">
      <a:dk1>
        <a:srgbClr val="575655"/>
      </a:dk1>
      <a:lt1>
        <a:srgbClr val="FFFFFF"/>
      </a:lt1>
      <a:dk2>
        <a:srgbClr val="040103"/>
      </a:dk2>
      <a:lt2>
        <a:srgbClr val="FCFEFD"/>
      </a:lt2>
      <a:accent1>
        <a:srgbClr val="F9B800"/>
      </a:accent1>
      <a:accent2>
        <a:srgbClr val="9A1731"/>
      </a:accent2>
      <a:accent3>
        <a:srgbClr val="5287C6"/>
      </a:accent3>
      <a:accent4>
        <a:srgbClr val="015195"/>
      </a:accent4>
      <a:accent5>
        <a:srgbClr val="B8333D"/>
      </a:accent5>
      <a:accent6>
        <a:srgbClr val="095468"/>
      </a:accent6>
      <a:hlink>
        <a:srgbClr val="9A1731"/>
      </a:hlink>
      <a:folHlink>
        <a:srgbClr val="B833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  <a:fontScheme name="Paper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Paper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  <a:fontScheme name="Paper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Paper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7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  <a:fontScheme name="Paper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Paper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8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  <a:fontScheme name="Paper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Paper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9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  <a:fontScheme name="Paper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Paper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Breitbild</PresentationFormat>
  <Paragraphs>101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</vt:lpstr>
      <vt:lpstr>Haushaltsplan 2023</vt:lpstr>
      <vt:lpstr>Haushaltsplan 2023 Katholisches Stadtdekanat Stuttgart</vt:lpstr>
      <vt:lpstr>Haushaltsplan 2023 Katholisches Stadtdekanat Stuttgart</vt:lpstr>
      <vt:lpstr>Erträge im Ergebnishaushalt 2023</vt:lpstr>
      <vt:lpstr>Aufwendungen im Ergebnishaushalt 2023</vt:lpstr>
      <vt:lpstr>Zahlungsmittelüberschuss Ergebnishaushalt</vt:lpstr>
      <vt:lpstr>PowerPoint-Präsentation</vt:lpstr>
      <vt:lpstr>Anteile Stadtdekanat an Investitionen  in Gesamtkirchengemeinden nach Gebäudearten </vt:lpstr>
      <vt:lpstr>Gebäudebestand</vt:lpstr>
      <vt:lpstr>Zuweisungen an Gesamtkirchengemeinden</vt:lpstr>
      <vt:lpstr>Zuweisungen des Stadtdekanats 2023</vt:lpstr>
      <vt:lpstr>Entwicklung der Rücklagen 2010 - 2022</vt:lpstr>
      <vt:lpstr>Entwicklung der Schulden 2010 - 2023 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Gerit Fehrmann</dc:creator>
  <cp:lastModifiedBy>Thorsten Kemmler</cp:lastModifiedBy>
  <cp:revision>162</cp:revision>
  <cp:lastPrinted>2020-12-10T16:33:47Z</cp:lastPrinted>
  <dcterms:created xsi:type="dcterms:W3CDTF">2018-09-11T10:25:56Z</dcterms:created>
  <dcterms:modified xsi:type="dcterms:W3CDTF">2022-12-08T13:56:43Z</dcterms:modified>
</cp:coreProperties>
</file>